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notesSlides/notesSlide35.xml" ContentType="application/vnd.openxmlformats-officedocument.presentationml.notesSlide+xml"/>
  <Override PartName="/ppt/tags/tag30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33.xml" ContentType="application/vnd.openxmlformats-officedocument.presentationml.tags+xml"/>
  <Override PartName="/ppt/notesSlides/notesSlide50.xml" ContentType="application/vnd.openxmlformats-officedocument.presentationml.notesSlide+xml"/>
  <Override PartName="/ppt/tags/tag34.xml" ContentType="application/vnd.openxmlformats-officedocument.presentationml.tags+xml"/>
  <Override PartName="/ppt/notesSlides/notesSlide51.xml" ContentType="application/vnd.openxmlformats-officedocument.presentationml.notesSlide+xml"/>
  <Override PartName="/ppt/tags/tag35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2"/>
    <p:sldId id="357" r:id="rId3"/>
    <p:sldId id="359" r:id="rId4"/>
    <p:sldId id="262" r:id="rId5"/>
    <p:sldId id="257" r:id="rId6"/>
    <p:sldId id="272" r:id="rId7"/>
    <p:sldId id="260" r:id="rId8"/>
    <p:sldId id="376" r:id="rId9"/>
    <p:sldId id="274" r:id="rId10"/>
    <p:sldId id="276" r:id="rId11"/>
    <p:sldId id="371" r:id="rId12"/>
    <p:sldId id="282" r:id="rId13"/>
    <p:sldId id="372" r:id="rId14"/>
    <p:sldId id="292" r:id="rId15"/>
    <p:sldId id="373" r:id="rId16"/>
    <p:sldId id="297" r:id="rId17"/>
    <p:sldId id="298" r:id="rId18"/>
    <p:sldId id="303" r:id="rId19"/>
    <p:sldId id="299" r:id="rId20"/>
    <p:sldId id="305" r:id="rId21"/>
    <p:sldId id="379" r:id="rId22"/>
    <p:sldId id="380" r:id="rId23"/>
    <p:sldId id="381" r:id="rId24"/>
    <p:sldId id="308" r:id="rId25"/>
    <p:sldId id="309" r:id="rId26"/>
    <p:sldId id="375" r:id="rId27"/>
    <p:sldId id="311" r:id="rId28"/>
    <p:sldId id="314" r:id="rId29"/>
    <p:sldId id="320" r:id="rId30"/>
    <p:sldId id="383" r:id="rId31"/>
    <p:sldId id="374" r:id="rId32"/>
    <p:sldId id="317" r:id="rId33"/>
    <p:sldId id="332" r:id="rId34"/>
    <p:sldId id="334" r:id="rId35"/>
    <p:sldId id="335" r:id="rId36"/>
    <p:sldId id="340" r:id="rId37"/>
    <p:sldId id="377" r:id="rId38"/>
    <p:sldId id="341" r:id="rId39"/>
    <p:sldId id="348" r:id="rId40"/>
    <p:sldId id="350" r:id="rId41"/>
    <p:sldId id="378" r:id="rId42"/>
    <p:sldId id="35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82" r:id="rId52"/>
    <p:sldId id="370" r:id="rId53"/>
    <p:sldId id="356" r:id="rId54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24"/>
    <a:srgbClr val="E36C6D"/>
    <a:srgbClr val="3AA63A"/>
    <a:srgbClr val="FFD0A5"/>
    <a:srgbClr val="2A7DB8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89787" autoAdjust="0"/>
  </p:normalViewPr>
  <p:slideViewPr>
    <p:cSldViewPr snapToGrid="0" showGuides="1">
      <p:cViewPr varScale="1">
        <p:scale>
          <a:sx n="117" d="100"/>
          <a:sy n="117" d="100"/>
        </p:scale>
        <p:origin x="108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676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0:30</a:t>
            </a:r>
          </a:p>
          <a:p>
            <a:r>
              <a:rPr lang="en-US" dirty="0"/>
              <a:t>Intro 5:00 min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7:00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8:00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9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5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12:00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1:00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73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75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4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47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16:30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59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2:00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6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17:30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39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18:30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20:00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07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23:30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45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54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929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076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888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94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28:30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1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308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29:00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4:00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5:00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2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-1" y="3943350"/>
            <a:ext cx="9143999" cy="62626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Tim Beishuizen, October 23</a:t>
            </a:r>
            <a:r>
              <a:rPr lang="en-US" baseline="30000" dirty="0"/>
              <a:t>rd</a:t>
            </a:r>
            <a:r>
              <a:rPr lang="en-US" dirty="0"/>
              <a:t> 2018		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>
          <a:xfrm>
            <a:off x="1" y="3699001"/>
            <a:ext cx="9144001" cy="244349"/>
          </a:xfrm>
        </p:spPr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3E41A-A31D-4DC4-9A3D-30AB0176FDDA}"/>
              </a:ext>
            </a:extLst>
          </p:cNvPr>
          <p:cNvSpPr txBox="1"/>
          <p:nvPr/>
        </p:nvSpPr>
        <p:spPr>
          <a:xfrm>
            <a:off x="6645964" y="4004763"/>
            <a:ext cx="28690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Supervisors: 	Dr. Dragan </a:t>
            </a:r>
            <a:r>
              <a:rPr lang="en-US" sz="1050" dirty="0" err="1">
                <a:solidFill>
                  <a:schemeClr val="bg1"/>
                </a:solidFill>
              </a:rPr>
              <a:t>Bošnački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	Dr. Ir. Joaquin Vanschoren</a:t>
            </a:r>
          </a:p>
          <a:p>
            <a:r>
              <a:rPr lang="en-US" sz="1050" dirty="0">
                <a:solidFill>
                  <a:schemeClr val="bg1"/>
                </a:solidFill>
              </a:rPr>
              <a:t>	Prof. Dr. Peter Hilbers</a:t>
            </a:r>
            <a:endParaRPr lang="en-NL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710">
        <p:fade/>
      </p:transition>
    </mc:Choice>
    <mc:Fallback>
      <p:transition spd="med" advTm="3371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B668656-84A5-4251-9016-FFCECA4C3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073">
        <p:fade/>
      </p:transition>
    </mc:Choice>
    <mc:Fallback>
      <p:transition spd="med" advTm="11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Fast and simple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4946457-4C0E-4D17-A8C8-224CD60EA3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358015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170">
        <p:fade/>
      </p:transition>
    </mc:Choice>
    <mc:Fallback>
      <p:transition spd="med" advTm="34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441CCFB-5B23-4151-9F55-52B914FE2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376">
        <p:fade/>
      </p:transition>
    </mc:Choice>
    <mc:Fallback>
      <p:transition spd="med" advTm="23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Methods</a:t>
            </a:r>
          </a:p>
          <a:p>
            <a:pPr lvl="3"/>
            <a:r>
              <a:rPr lang="en-US" dirty="0"/>
              <a:t>Forward selection</a:t>
            </a:r>
          </a:p>
          <a:p>
            <a:pPr lvl="3"/>
            <a:r>
              <a:rPr lang="en-US" dirty="0"/>
              <a:t>Backward selection</a:t>
            </a:r>
          </a:p>
          <a:p>
            <a:pPr lvl="3"/>
            <a:r>
              <a:rPr lang="en-US" dirty="0"/>
              <a:t>Combinations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Feature dependencies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Longer computation time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D31B82-1587-4061-BCFD-E124A6B8F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45937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7613">
        <p:fade/>
      </p:transition>
    </mc:Choice>
    <mc:Fallback>
      <p:transition spd="med" advTm="67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63DDA0-CE3E-44EC-95EF-5BD53C5B05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300">
        <p:fade/>
      </p:transition>
    </mc:Choice>
    <mc:Fallback>
      <p:transition spd="med" advTm="10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Low computation time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feature dependencies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8C42DE3-82CB-4CE0-A3A7-83B6CA5A4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24546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713">
        <p:fade/>
      </p:transition>
    </mc:Choice>
    <mc:Fallback>
      <p:transition spd="med" advTm="357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313">
        <p:fade/>
      </p:transition>
    </mc:Choice>
    <mc:Fallback>
      <p:transition spd="med" advTm="263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200 features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EFEA6F1-68F0-4A37-89B1-DE9E5534CE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2094"/>
          <a:stretch>
            <a:fillRect/>
          </a:stretch>
        </p:blipFill>
        <p:spPr>
          <a:xfrm>
            <a:off x="3286125" y="0"/>
            <a:ext cx="5861050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22">
        <p:fade/>
      </p:transition>
    </mc:Choice>
    <mc:Fallback>
      <p:transition spd="med" advTm="25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FS_score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/>
                  <a:t>Combine</a:t>
                </a:r>
              </a:p>
              <a:p>
                <a:pPr lvl="3"/>
                <a:r>
                  <a:rPr lang="en-US" sz="1400" dirty="0"/>
                  <a:t>Prediction score</a:t>
                </a:r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=0.99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sz="1400" dirty="0">
                    <a:latin typeface="Cambria Math" panose="02040503050406030204" pitchFamily="18" charset="0"/>
                  </a:rPr>
                  <a:t>Optimum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4"/>
                <a:stretch>
                  <a:fillRect l="-4061" t="-35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5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442">
        <p:fade/>
      </p:transition>
    </mc:Choice>
    <mc:Fallback>
      <p:transition spd="med" advTm="904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FS score</a:t>
            </a:r>
          </a:p>
          <a:p>
            <a:pPr lvl="3"/>
            <a:r>
              <a:rPr lang="en-US" dirty="0"/>
              <a:t>Logistic regression accuracy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58">
        <p:fade/>
      </p:transition>
    </mc:Choice>
    <mc:Fallback>
      <p:transition spd="med" advTm="41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Introduction</a:t>
            </a:r>
          </a:p>
          <a:p>
            <a:pPr lvl="3"/>
            <a:r>
              <a:rPr lang="en-US" dirty="0"/>
              <a:t>Research questions</a:t>
            </a:r>
          </a:p>
          <a:p>
            <a:pPr lvl="2"/>
            <a:r>
              <a:rPr lang="en-US" dirty="0"/>
              <a:t>Project specifications</a:t>
            </a:r>
          </a:p>
          <a:p>
            <a:pPr lvl="2"/>
            <a:r>
              <a:rPr lang="en-US" dirty="0"/>
              <a:t>Research lines</a:t>
            </a:r>
          </a:p>
          <a:p>
            <a:pPr lvl="3"/>
            <a:r>
              <a:rPr lang="en-US" dirty="0"/>
              <a:t>Feature selection</a:t>
            </a:r>
          </a:p>
          <a:p>
            <a:pPr lvl="3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Dataset exploration</a:t>
            </a:r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315">
        <p:fade/>
      </p:transition>
    </mc:Choice>
    <mc:Fallback>
      <p:transition spd="med" advTm="34315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Filter methods faster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Wrapper methods better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13F86F7-346B-4420-A116-DFD1C1B42F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270"/>
          <a:stretch>
            <a:fillRect/>
          </a:stretch>
        </p:blipFill>
        <p:spPr>
          <a:xfrm>
            <a:off x="3154363" y="0"/>
            <a:ext cx="5992812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624">
        <p:fade/>
      </p:transition>
    </mc:Choice>
    <mc:Fallback>
      <p:transition spd="med" advTm="51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Machine learning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Search for best 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Preprocessing algorithms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Hyperparameters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43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633">
        <p:fade/>
      </p:transition>
    </mc:Choice>
    <mc:Fallback>
      <p:transition spd="med" advTm="316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Automated Machine Learning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Solutions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Evolving solutions</a:t>
            </a:r>
          </a:p>
          <a:p>
            <a:pPr lvl="3"/>
            <a:r>
              <a:rPr lang="en-US" dirty="0"/>
              <a:t>Mutations</a:t>
            </a:r>
          </a:p>
          <a:p>
            <a:pPr lvl="3"/>
            <a:r>
              <a:rPr lang="en-US" dirty="0"/>
              <a:t>Crossovers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Selecting solutions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6969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848">
        <p:fade/>
      </p:transition>
    </mc:Choice>
    <mc:Fallback>
      <p:transition spd="med" advTm="29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Pipeline Optimization tool (TPOT)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10100" y="1188000"/>
            <a:ext cx="7922712" cy="3381619"/>
          </a:xfrm>
        </p:spPr>
        <p:txBody>
          <a:bodyPr/>
          <a:lstStyle/>
          <a:p>
            <a:pPr lvl="2"/>
            <a:r>
              <a:rPr lang="en-US" dirty="0"/>
              <a:t>Automated machine learning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Genetic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Issues with many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21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883">
        <p:fade/>
      </p:transition>
    </mc:Choice>
    <mc:Fallback>
      <p:transition spd="med" advTm="25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TPOT additions</a:t>
            </a:r>
          </a:p>
          <a:p>
            <a:pPr lvl="2"/>
            <a:r>
              <a:rPr lang="en-US" dirty="0" err="1"/>
              <a:t>FS_accuracy</a:t>
            </a:r>
            <a:endParaRPr lang="en-US" dirty="0"/>
          </a:p>
          <a:p>
            <a:pPr lvl="3"/>
            <a:r>
              <a:rPr lang="en-US" dirty="0" err="1"/>
              <a:t>FS_score</a:t>
            </a:r>
            <a:endParaRPr lang="en-US" dirty="0"/>
          </a:p>
          <a:p>
            <a:pPr lvl="3"/>
            <a:r>
              <a:rPr lang="en-US" dirty="0"/>
              <a:t>Accuracy</a:t>
            </a:r>
          </a:p>
          <a:p>
            <a:pPr lvl="2"/>
            <a:r>
              <a:rPr lang="en-US" dirty="0"/>
              <a:t>2 Additions</a:t>
            </a:r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949">
        <p:fade/>
      </p:transition>
    </mc:Choice>
    <mc:Fallback>
      <p:transition spd="med" advTm="45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4C3D1-DBAB-439F-9F08-E194B8BF7F98}"/>
              </a:ext>
            </a:extLst>
          </p:cNvPr>
          <p:cNvSpPr txBox="1"/>
          <p:nvPr/>
        </p:nvSpPr>
        <p:spPr>
          <a:xfrm>
            <a:off x="549966" y="3147729"/>
            <a:ext cx="2736160" cy="1369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1700" dirty="0"/>
              <a:t>Legend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A7DB8"/>
                </a:solidFill>
              </a:rPr>
              <a:t>Blue  </a:t>
            </a:r>
            <a:r>
              <a:rPr lang="en-US" sz="1200" dirty="0"/>
              <a:t>     No addition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8A24"/>
                </a:solidFill>
              </a:rPr>
              <a:t>Orange </a:t>
            </a:r>
            <a:r>
              <a:rPr lang="en-US" sz="1200" dirty="0"/>
              <a:t> New algorithms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AA63A"/>
                </a:solidFill>
              </a:rPr>
              <a:t>Green </a:t>
            </a:r>
            <a:r>
              <a:rPr lang="en-US" sz="1200" dirty="0"/>
              <a:t>   Feature selection bias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6C6D"/>
                </a:solidFill>
              </a:rPr>
              <a:t>Red  </a:t>
            </a:r>
            <a:r>
              <a:rPr lang="en-US" sz="1200" dirty="0"/>
              <a:t>      Both additions</a:t>
            </a:r>
          </a:p>
          <a:p>
            <a:endParaRPr lang="en-NL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EAF43B3-012B-4BB5-8718-BC48EF48A0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817">
        <p:fade/>
      </p:transition>
    </mc:Choice>
    <mc:Fallback>
      <p:transition spd="med" advTm="56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</p:spTree>
    <p:extLst>
      <p:ext uri="{BB962C8B-B14F-4D97-AF65-F5344CB8AC3E}">
        <p14:creationId xmlns:p14="http://schemas.microsoft.com/office/powerpoint/2010/main" val="48352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15">
        <p:fade/>
      </p:transition>
    </mc:Choice>
    <mc:Fallback>
      <p:transition spd="med" advTm="5315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3CDFE-B91E-4B21-BE2F-1C332B152B01}"/>
              </a:ext>
            </a:extLst>
          </p:cNvPr>
          <p:cNvSpPr/>
          <p:nvPr/>
        </p:nvSpPr>
        <p:spPr>
          <a:xfrm>
            <a:off x="-390785" y="1786596"/>
            <a:ext cx="9488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What missing value handling methods show the best performance and as such should be added to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647">
        <p:fade/>
      </p:transition>
    </mc:Choice>
    <mc:Fallback>
      <p:transition spd="med" advTm="15647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3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EC63FA9-38F4-42F5-859C-B1A260528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CFE09F-4F01-4173-A334-BC0F8D73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83" y="-2382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18448-0A02-4ED4-9355-F3BF3BE20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3025"/>
            <a:ext cx="457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709">
        <p:fade/>
      </p:transition>
    </mc:Choice>
    <mc:Fallback>
      <p:transition spd="med" advTm="39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0C8EBE-809F-43DB-A3CB-9FDD2B11C5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80494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536">
        <p:fade/>
      </p:transition>
    </mc:Choice>
    <mc:Fallback>
      <p:transition spd="med" advTm="3653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Introduction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Biomedical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Processing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8FFCBE-52C8-4A19-AA12-1E9BBB05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74122"/>
              </p:ext>
            </p:extLst>
          </p:nvPr>
        </p:nvGraphicFramePr>
        <p:xfrm>
          <a:off x="7029782" y="-25928"/>
          <a:ext cx="20828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5" imgW="2082240" imgH="1638000" progId="">
                  <p:embed/>
                </p:oleObj>
              </mc:Choice>
              <mc:Fallback>
                <p:oleObj r:id="rId5" imgW="2082240" imgH="163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29782" y="-25928"/>
                        <a:ext cx="20828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Placeholder 20">
            <a:extLst>
              <a:ext uri="{FF2B5EF4-FFF2-40B4-BE49-F238E27FC236}">
                <a16:creationId xmlns:a16="http://schemas.microsoft.com/office/drawing/2014/main" id="{1A079B8A-FF1D-448F-B6CB-37E64C67D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>
          <a:xfrm>
            <a:off x="4915352" y="88188"/>
            <a:ext cx="2754561" cy="2753126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id="{280902A1-702B-44E6-A64D-ED345AAE08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6075462" y="1515143"/>
            <a:ext cx="3054790" cy="305319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2114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828">
        <p:fade/>
      </p:transition>
    </mc:Choice>
    <mc:Fallback>
      <p:transition spd="med" advTm="74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522452-6DEC-4D43-A5B6-5B5942CC3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DE8C4-FA5F-472E-A120-E3AE72D17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584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536">
        <p:fade/>
      </p:transition>
    </mc:Choice>
    <mc:Fallback>
      <p:transition spd="med" advTm="365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004A78-321D-4C4B-9C16-07E8245A1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4482" cy="4574482"/>
          </a:xfrm>
          <a:prstGeom prst="rect">
            <a:avLst/>
          </a:prstGeom>
        </p:spPr>
      </p:pic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0B7CCBE-AB2C-4F92-9F44-1932B3C35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24375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409">
        <p:fade/>
      </p:transition>
    </mc:Choice>
    <mc:Fallback>
      <p:transition spd="med" advTm="184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789">
        <p:fade/>
      </p:transition>
    </mc:Choice>
    <mc:Fallback>
      <p:transition spd="med" advTm="29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deviation</a:t>
            </a:r>
          </a:p>
          <a:p>
            <a:pPr lvl="2"/>
            <a:r>
              <a:rPr lang="en-US" dirty="0"/>
              <a:t>T-test similarity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378">
        <p:fade/>
      </p:transition>
    </mc:Choice>
    <mc:Fallback>
      <p:transition spd="med" advTm="263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&gt;15% missing values removed</a:t>
            </a:r>
            <a:endParaRPr lang="en-US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4302">
        <p:fade/>
      </p:transition>
    </mc:Choice>
    <mc:Fallback>
      <p:transition spd="med" advTm="104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&gt;15% missing values removed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F1-score</a:t>
            </a:r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747">
        <p:fade/>
      </p:transition>
    </mc:Choice>
    <mc:Fallback>
      <p:transition spd="med" advTm="20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</a:t>
            </a:r>
            <a:r>
              <a:rPr lang="en-US" sz="1400" dirty="0"/>
              <a:t>, </a:t>
            </a:r>
            <a:r>
              <a:rPr lang="en-US" sz="1400" dirty="0" err="1"/>
              <a:t>kNN</a:t>
            </a:r>
            <a:r>
              <a:rPr lang="en-US" sz="1400" dirty="0"/>
              <a:t> and MICE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462">
        <p:fade/>
      </p:transition>
    </mc:Choice>
    <mc:Fallback>
      <p:transition spd="med" advTm="654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</p:spTree>
    <p:extLst>
      <p:ext uri="{BB962C8B-B14F-4D97-AF65-F5344CB8AC3E}">
        <p14:creationId xmlns:p14="http://schemas.microsoft.com/office/powerpoint/2010/main" val="267895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77">
        <p:fade/>
      </p:transition>
    </mc:Choice>
    <mc:Fallback>
      <p:transition spd="med" advTm="507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2C4073-D01F-4DDA-8067-8CE4A6D0941B}"/>
              </a:ext>
            </a:extLst>
          </p:cNvPr>
          <p:cNvSpPr/>
          <p:nvPr/>
        </p:nvSpPr>
        <p:spPr>
          <a:xfrm>
            <a:off x="-371061" y="1748135"/>
            <a:ext cx="72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Which initial analyses help find suitable preprocessing and data analysis algorithms?</a:t>
            </a:r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702">
        <p:fade/>
      </p:transition>
    </mc:Choice>
    <mc:Fallback>
      <p:transition spd="med" advTm="60702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797">
        <p:fade/>
      </p:transition>
    </mc:Choice>
    <mc:Fallback>
      <p:transition spd="med" advTm="33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8D38-966E-4B90-9FA6-B3A2C8BA8DF5}"/>
              </a:ext>
            </a:extLst>
          </p:cNvPr>
          <p:cNvSpPr txBox="1"/>
          <p:nvPr/>
        </p:nvSpPr>
        <p:spPr>
          <a:xfrm>
            <a:off x="2451652" y="3708171"/>
            <a:ext cx="839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		Preprocessing methods</a:t>
            </a:r>
          </a:p>
          <a:p>
            <a:r>
              <a:rPr lang="en-US" dirty="0"/>
              <a:t>Data issues 	Analysis methods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E1BFD-6654-4270-949A-8855DC3EC6C4}"/>
              </a:ext>
            </a:extLst>
          </p:cNvPr>
          <p:cNvSpPr txBox="1"/>
          <p:nvPr/>
        </p:nvSpPr>
        <p:spPr>
          <a:xfrm>
            <a:off x="470621" y="1192159"/>
            <a:ext cx="396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research question</a:t>
            </a:r>
            <a:endParaRPr lang="en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192">
        <p:fade/>
      </p:transition>
    </mc:Choice>
    <mc:Fallback>
      <p:transition spd="med" advTm="26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i="1" dirty="0" err="1"/>
              <a:t>Metalearn</a:t>
            </a:r>
            <a:r>
              <a:rPr lang="en-US" i="1" dirty="0"/>
              <a:t> </a:t>
            </a:r>
            <a:r>
              <a:rPr lang="en-US" dirty="0"/>
              <a:t>addition</a:t>
            </a:r>
            <a:endParaRPr lang="en-US" i="1" dirty="0"/>
          </a:p>
          <a:p>
            <a:pPr lvl="3"/>
            <a:r>
              <a:rPr lang="en-US" dirty="0"/>
              <a:t>Added meta-features</a:t>
            </a:r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398">
        <p:fade/>
      </p:transition>
    </mc:Choice>
    <mc:Fallback>
      <p:transition spd="med" advTm="433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9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54">
        <p:fade/>
      </p:transition>
    </mc:Choice>
    <mc:Fallback>
      <p:transition spd="med" advTm="7354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D6802-AB53-4FF1-99C7-D2900B353E23}"/>
              </a:ext>
            </a:extLst>
          </p:cNvPr>
          <p:cNvSpPr/>
          <p:nvPr/>
        </p:nvSpPr>
        <p:spPr>
          <a:xfrm>
            <a:off x="129540" y="1686580"/>
            <a:ext cx="8954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aspects are of importance to be included in a framework for Biomedical Engineers for more efficient </a:t>
            </a:r>
            <a:r>
              <a:rPr lang="nl-NL" sz="1400" dirty="0">
                <a:solidFill>
                  <a:schemeClr val="bg1"/>
                </a:solidFill>
              </a:rPr>
              <a:t>data analysis?</a:t>
            </a:r>
            <a:endParaRPr lang="en-N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466">
        <p:fade/>
      </p:transition>
    </mc:Choice>
    <mc:Fallback>
      <p:transition spd="med" advTm="17466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18D13D-961E-49AE-B5B9-720E3AE06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9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643">
        <p:fade/>
      </p:transition>
    </mc:Choice>
    <mc:Fallback>
      <p:transition spd="med" advTm="17643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2D78D7B-0E7F-4CEA-93EB-36C542C3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9" y="-5557"/>
            <a:ext cx="6075746" cy="45568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973">
        <p:fade/>
      </p:transition>
    </mc:Choice>
    <mc:Fallback>
      <p:transition spd="med" advTm="11973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03F99-03F9-4E4F-AC19-8E83E9DC0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5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593">
        <p:fade/>
      </p:transition>
    </mc:Choice>
    <mc:Fallback>
      <p:transition spd="med" advTm="9593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8ACDD3-9196-46FE-B75F-9B15FDD79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69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6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893">
        <p:fade/>
      </p:transition>
    </mc:Choice>
    <mc:Fallback>
      <p:transition spd="med" advTm="14893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C983BE-E38E-4807-8837-3E5222F1A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6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342">
        <p:fade/>
      </p:transition>
    </mc:Choice>
    <mc:Fallback>
      <p:transition spd="med" advTm="6342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D89D65-6915-463B-88FF-F02D4D378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781">
        <p:fade/>
      </p:transition>
    </mc:Choice>
    <mc:Fallback>
      <p:transition spd="med" advTm="13781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B5A205-50D6-412D-AC09-5AB4865B2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9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103">
        <p:fade/>
      </p:transition>
    </mc:Choice>
    <mc:Fallback>
      <p:transition spd="med" advTm="1510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798">
        <p:fade/>
      </p:transition>
    </mc:Choice>
    <mc:Fallback>
      <p:transition spd="med" advTm="19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Wrapper methods perform best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&gt; 15% missing values</a:t>
            </a:r>
          </a:p>
          <a:p>
            <a:pPr lvl="2"/>
            <a:r>
              <a:rPr lang="en-US" dirty="0"/>
              <a:t>Mean imputation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Dataset exploration</a:t>
            </a:r>
          </a:p>
          <a:p>
            <a:pPr lvl="2"/>
            <a:r>
              <a:rPr lang="en-US" dirty="0"/>
              <a:t>Possible with additions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60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7824">
        <p:fade/>
      </p:transition>
    </mc:Choice>
    <mc:Fallback>
      <p:transition spd="med" advTm="878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TPOT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Problems 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FS_score</a:t>
            </a: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Feature selection added:</a:t>
            </a:r>
          </a:p>
          <a:p>
            <a:pPr marL="545400" lvl="2" indent="-342900"/>
            <a:r>
              <a:rPr lang="en-US" dirty="0"/>
              <a:t>Bias</a:t>
            </a:r>
          </a:p>
          <a:p>
            <a:pPr marL="545400" lvl="2" indent="-342900"/>
            <a:r>
              <a:rPr lang="en-US" dirty="0"/>
              <a:t>Algorithms</a:t>
            </a:r>
          </a:p>
          <a:p>
            <a:pPr marL="342900" lvl="1" indent="-342900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Better performance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Placeholder 33">
            <a:extLst>
              <a:ext uri="{FF2B5EF4-FFF2-40B4-BE49-F238E27FC236}">
                <a16:creationId xmlns:a16="http://schemas.microsoft.com/office/drawing/2014/main" id="{0089F9C2-18A3-40D6-8C68-D894C9E1C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23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586">
        <p:fade/>
      </p:transition>
    </mc:Choice>
    <mc:Fallback>
      <p:transition spd="med" advTm="385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Combination filter and wrapper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New datasets</a:t>
            </a:r>
          </a:p>
          <a:p>
            <a:pPr marL="0" lvl="2" indent="0">
              <a:buNone/>
            </a:pPr>
            <a:endParaRPr lang="en-US" dirty="0"/>
          </a:p>
          <a:p>
            <a:pPr lvl="1"/>
            <a:r>
              <a:rPr lang="en-US" dirty="0"/>
              <a:t>Framework</a:t>
            </a:r>
          </a:p>
          <a:p>
            <a:pPr lvl="2"/>
            <a:r>
              <a:rPr lang="en-US" dirty="0"/>
              <a:t>Research on multicollinearity</a:t>
            </a:r>
          </a:p>
          <a:p>
            <a:pPr lvl="2"/>
            <a:r>
              <a:rPr lang="en-US" dirty="0"/>
              <a:t>Research on other dataset issues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113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6420">
        <p:fade/>
      </p:transition>
    </mc:Choice>
    <mc:Fallback>
      <p:transition spd="med" advTm="136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FF03C-5F0E-4F6B-9BAF-458BE17B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36" y="-5743"/>
            <a:ext cx="5493657" cy="45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066">
        <p:fade/>
      </p:transition>
    </mc:Choice>
    <mc:Fallback>
      <p:transition spd="med" advTm="3506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description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Statistics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/>
              <a:t>Samples (s)</a:t>
            </a:r>
            <a:endParaRPr lang="en-US" sz="1800" dirty="0"/>
          </a:p>
          <a:p>
            <a:pPr marL="545400" lvl="2" indent="-342900"/>
            <a:r>
              <a:rPr lang="en-US" sz="1500" dirty="0"/>
              <a:t>Features (f)</a:t>
            </a:r>
          </a:p>
          <a:p>
            <a:pPr marL="545400" lvl="2" indent="-342900"/>
            <a:r>
              <a:rPr lang="en-US" sz="1500" dirty="0"/>
              <a:t>Output (y)</a:t>
            </a:r>
            <a:endParaRPr lang="en-US" sz="1800" dirty="0"/>
          </a:p>
          <a:p>
            <a:pPr marL="545400" lvl="2" indent="-342900"/>
            <a:r>
              <a:rPr lang="en-US" sz="16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545400" lvl="2" indent="-342900"/>
            <a:endParaRPr lang="en-US" sz="19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057">
        <p:fade/>
      </p:transition>
    </mc:Choice>
    <mc:Fallback>
      <p:transition spd="med" advTm="520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/>
              <a:t>Gene expression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/>
              <a:t>Protein mass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4849">
        <p:fade/>
      </p:transition>
    </mc:Choice>
    <mc:Fallback>
      <p:transition spd="med" advTm="104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18790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765">
        <p:fade/>
      </p:transition>
    </mc:Choice>
    <mc:Fallback>
      <p:transition spd="med" advTm="676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A87FD-8D1B-4937-AF5F-D5851EC2B6C9}"/>
              </a:ext>
            </a:extLst>
          </p:cNvPr>
          <p:cNvSpPr txBox="1"/>
          <p:nvPr/>
        </p:nvSpPr>
        <p:spPr>
          <a:xfrm>
            <a:off x="549966" y="1732365"/>
            <a:ext cx="903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feature selection methods show the best performance and as such should be added to the framework?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222">
        <p:fade/>
      </p:transition>
    </mc:Choice>
    <mc:Fallback>
      <p:transition spd="med" advTm="1622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2.8|1.5|1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7.7|6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8.2|7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8.7|2.5|11.5|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|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.7|3.7|1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.8|3.8|6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1.5|1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9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5.3|4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20.5|43.6|0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4|5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6.5|6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4.4|2.9|1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2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45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9|6.7|17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|4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2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9.1|24.1|2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26.6|12"/>
</p:tagLst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EBEBEB"/>
      </a:dk1>
      <a:lt1>
        <a:sysClr val="window" lastClr="2B2B2B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7451</TotalTime>
  <Words>1272</Words>
  <Application>Microsoft Office PowerPoint</Application>
  <PresentationFormat>On-screen Show (16:9)</PresentationFormat>
  <Paragraphs>610</Paragraphs>
  <Slides>53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Cambria Math</vt:lpstr>
      <vt:lpstr>TUe</vt:lpstr>
      <vt:lpstr>A Computational Biology Framework </vt:lpstr>
      <vt:lpstr>Contents</vt:lpstr>
      <vt:lpstr>PowerPoint Presentation</vt:lpstr>
      <vt:lpstr>What aspects are of importance to be included in a framework for Biomedical Engineers for more efficient data analysis?</vt:lpstr>
      <vt:lpstr>Sub-questions</vt:lpstr>
      <vt:lpstr>PowerPoint Presentation</vt:lpstr>
      <vt:lpstr>PowerPoint Presentation</vt:lpstr>
      <vt:lpstr>Feature selection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Automated Machine learning</vt:lpstr>
      <vt:lpstr>Genetic Algorithms</vt:lpstr>
      <vt:lpstr>Tree-based Pipeline Optimization tool (TPOT)</vt:lpstr>
      <vt:lpstr>Experiment 3</vt:lpstr>
      <vt:lpstr>PowerPoint Presentation</vt:lpstr>
      <vt:lpstr>Missing Value Handling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Dataset exploration</vt:lpstr>
      <vt:lpstr>Dataset exploration</vt:lpstr>
      <vt:lpstr>Analysis 1</vt:lpstr>
      <vt:lpstr>Analysis 2</vt:lpstr>
      <vt:lpstr>Framework cBioF</vt:lpstr>
      <vt:lpstr>Framework cBioF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 TPOT</vt:lpstr>
      <vt:lpstr>Future work</vt:lpstr>
      <vt:lpstr>cBioF GUI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Beishuizen, T.P.A.</cp:lastModifiedBy>
  <cp:revision>111</cp:revision>
  <dcterms:created xsi:type="dcterms:W3CDTF">2018-10-17T08:11:16Z</dcterms:created>
  <dcterms:modified xsi:type="dcterms:W3CDTF">2018-10-22T14:37:29Z</dcterms:modified>
</cp:coreProperties>
</file>